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6" r:id="rId6"/>
    <p:sldId id="428" r:id="rId7"/>
    <p:sldId id="434" r:id="rId8"/>
    <p:sldId id="436" r:id="rId9"/>
    <p:sldId id="439" r:id="rId10"/>
    <p:sldId id="440" r:id="rId11"/>
    <p:sldId id="435" r:id="rId12"/>
    <p:sldId id="413" r:id="rId13"/>
    <p:sldId id="418" r:id="rId14"/>
    <p:sldId id="419" r:id="rId15"/>
    <p:sldId id="430" r:id="rId16"/>
    <p:sldId id="431" r:id="rId17"/>
    <p:sldId id="433" r:id="rId18"/>
    <p:sldId id="437" r:id="rId19"/>
    <p:sldId id="438" r:id="rId20"/>
    <p:sldId id="441" r:id="rId21"/>
    <p:sldId id="420" r:id="rId22"/>
    <p:sldId id="42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83B5E"/>
    <a:srgbClr val="0B3D60"/>
    <a:srgbClr val="F2F2F2"/>
    <a:srgbClr val="3A4A66"/>
    <a:srgbClr val="E4E4E4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0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kumimoji="0" lang="zh-CN" altLang="en-US" sz="18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sz="14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kumimoji="0" lang="zh-CN" altLang="en-US" sz="2000" b="1" i="0" u="none" strike="noStrike" kern="1200" cap="none" spc="2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3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4.xml"/><Relationship Id="rId2" Type="http://schemas.openxmlformats.org/officeDocument/2006/relationships/image" Target="../media/image12.jpe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2" Type="http://schemas.openxmlformats.org/officeDocument/2006/relationships/image" Target="../media/image12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6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7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8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9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0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4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0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任意多边形 3"/>
          <p:cNvSpPr/>
          <p:nvPr/>
        </p:nvSpPr>
        <p:spPr>
          <a:xfrm rot="10800000">
            <a:off x="0" y="0"/>
            <a:ext cx="3330575" cy="88265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63090" y="1934210"/>
            <a:ext cx="86118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 b="1" spc="8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思源黑体 CN Bold" charset="0"/>
                <a:ea typeface="思源黑体 CN Bold" charset="0"/>
                <a:cs typeface="思源黑体 CN Medium" panose="020B0600000000000000" charset="-122"/>
              </a:rPr>
              <a:t>项目阶段汇报</a:t>
            </a:r>
            <a:endParaRPr lang="zh-CN" altLang="en-US" sz="8000" b="1" spc="800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11600" y="4649470"/>
            <a:ext cx="4514850" cy="37211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21125" y="4666615"/>
            <a:ext cx="2361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答辩人：黄文</a:t>
            </a:r>
            <a:endParaRPr lang="zh-CN" altLang="en-US" sz="1600" b="1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48045" y="4666615"/>
            <a:ext cx="2361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指导老师：陈汶滨</a:t>
            </a:r>
            <a:endParaRPr lang="zh-CN" altLang="en-US" sz="1600" b="1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63925" y="3538220"/>
            <a:ext cx="5409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Light" charset="0"/>
                <a:ea typeface="思源黑体 CN Light" charset="0"/>
                <a:cs typeface="思源黑体 CN Light" panose="020B0300000000000000" charset="-122"/>
              </a:rPr>
              <a:t>计算机科学与技术专业      </a:t>
            </a:r>
            <a:r>
              <a:rPr lang="en-US" altLang="zh-CN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Light" charset="0"/>
                <a:ea typeface="思源黑体 CN Light" charset="0"/>
                <a:cs typeface="思源黑体 CN Light" panose="020B0300000000000000" charset="-122"/>
              </a:rPr>
              <a:t>14</a:t>
            </a:r>
            <a:r>
              <a:rPr lang="zh-CN" alt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Light" charset="0"/>
                <a:ea typeface="思源黑体 CN Light" charset="0"/>
                <a:cs typeface="思源黑体 CN Light" panose="020B0300000000000000" charset="-122"/>
              </a:rPr>
              <a:t>组</a:t>
            </a:r>
            <a:endParaRPr lang="zh-CN" altLang="en-US" sz="1600" dirty="0">
              <a:solidFill>
                <a:schemeClr val="tx2">
                  <a:lumMod val="90000"/>
                  <a:lumOff val="1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clrChange>
              <a:clrFrom>
                <a:srgbClr val="E7F5F5"/>
              </a:clrFrom>
              <a:clrTo>
                <a:srgbClr val="E7F5F5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t="16482" r="16482" b="16482"/>
          <a:stretch>
            <a:fillRect/>
          </a:stretch>
        </p:blipFill>
        <p:spPr>
          <a:xfrm>
            <a:off x="5529580" y="934720"/>
            <a:ext cx="1278890" cy="1278890"/>
          </a:xfrm>
          <a:custGeom>
            <a:avLst/>
            <a:gdLst>
              <a:gd name="connsiteX0" fmla="*/ 2298697 w 4597394"/>
              <a:gd name="connsiteY0" fmla="*/ 0 h 4597394"/>
              <a:gd name="connsiteX1" fmla="*/ 4597394 w 4597394"/>
              <a:gd name="connsiteY1" fmla="*/ 2298697 h 4597394"/>
              <a:gd name="connsiteX2" fmla="*/ 2298697 w 4597394"/>
              <a:gd name="connsiteY2" fmla="*/ 4597394 h 4597394"/>
              <a:gd name="connsiteX3" fmla="*/ 0 w 4597394"/>
              <a:gd name="connsiteY3" fmla="*/ 2298697 h 4597394"/>
              <a:gd name="connsiteX4" fmla="*/ 2298697 w 4597394"/>
              <a:gd name="connsiteY4" fmla="*/ 0 h 459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394" h="4597394">
                <a:moveTo>
                  <a:pt x="2298697" y="0"/>
                </a:moveTo>
                <a:cubicBezTo>
                  <a:pt x="3568232" y="0"/>
                  <a:pt x="4597394" y="1029162"/>
                  <a:pt x="4597394" y="2298697"/>
                </a:cubicBezTo>
                <a:cubicBezTo>
                  <a:pt x="4597394" y="3568232"/>
                  <a:pt x="3568232" y="4597394"/>
                  <a:pt x="2298697" y="4597394"/>
                </a:cubicBezTo>
                <a:cubicBezTo>
                  <a:pt x="1029162" y="4597394"/>
                  <a:pt x="0" y="3568232"/>
                  <a:pt x="0" y="2298697"/>
                </a:cubicBezTo>
                <a:cubicBezTo>
                  <a:pt x="0" y="1029162"/>
                  <a:pt x="1029162" y="0"/>
                  <a:pt x="2298697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剪去对角的矩形 23"/>
          <p:cNvSpPr/>
          <p:nvPr/>
        </p:nvSpPr>
        <p:spPr>
          <a:xfrm>
            <a:off x="4454843" y="4156075"/>
            <a:ext cx="3427730" cy="36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83B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5" name="任意多边形 24"/>
          <p:cNvSpPr/>
          <p:nvPr/>
        </p:nvSpPr>
        <p:spPr>
          <a:xfrm rot="10800000" flipH="1" flipV="1">
            <a:off x="8861425" y="5975350"/>
            <a:ext cx="3330575" cy="88265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图文框 25"/>
          <p:cNvSpPr/>
          <p:nvPr/>
        </p:nvSpPr>
        <p:spPr>
          <a:xfrm>
            <a:off x="440055" y="365760"/>
            <a:ext cx="11297285" cy="609663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" name="图片 3" descr="upload_529893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651387"/>
            <a:ext cx="5014452" cy="286364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1880419" y="3687097"/>
            <a:ext cx="2703871" cy="36871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实现的数据可视化</a:t>
            </a:r>
            <a:endParaRPr lang="zh-CN" altLang="en-US"/>
          </a:p>
        </p:txBody>
      </p:sp>
      <p:pic>
        <p:nvPicPr>
          <p:cNvPr id="11" name="图片 10" descr="upload_1681232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06" y="1763661"/>
            <a:ext cx="4879258" cy="304800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5211097" y="4866968"/>
            <a:ext cx="2298290" cy="36871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浏览相关工作</a:t>
            </a:r>
            <a:endParaRPr lang="zh-CN" altLang="en-US"/>
          </a:p>
        </p:txBody>
      </p:sp>
      <p:pic>
        <p:nvPicPr>
          <p:cNvPr id="17" name="图片 16" descr="upload_0433246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952" y="3072581"/>
            <a:ext cx="4756355" cy="2863645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775290" y="5936226"/>
            <a:ext cx="1634613" cy="405581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词云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任意多边形 3"/>
          <p:cNvSpPr/>
          <p:nvPr/>
        </p:nvSpPr>
        <p:spPr>
          <a:xfrm rot="10800000">
            <a:off x="0" y="0"/>
            <a:ext cx="3330575" cy="97091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图文框 2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10330" y="3034030"/>
            <a:ext cx="437070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项目进展情况</a:t>
            </a:r>
            <a:endParaRPr lang="zh-CN" altLang="en-US" sz="40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97748" y="4067810"/>
            <a:ext cx="759587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pc="200" dirty="0">
                <a:solidFill>
                  <a:schemeClr val="tx2">
                    <a:lumMod val="90000"/>
                    <a:lumOff val="10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</a:rPr>
              <a:t>Project progress</a:t>
            </a:r>
            <a:endParaRPr lang="zh-CN" altLang="en-US" spc="200" dirty="0">
              <a:solidFill>
                <a:schemeClr val="tx2">
                  <a:lumMod val="90000"/>
                  <a:lumOff val="10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clrChange>
              <a:clrFrom>
                <a:srgbClr val="E7F5F5"/>
              </a:clrFrom>
              <a:clrTo>
                <a:srgbClr val="E7F5F5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t="16482" r="16482" b="16482"/>
          <a:stretch>
            <a:fillRect/>
          </a:stretch>
        </p:blipFill>
        <p:spPr>
          <a:xfrm>
            <a:off x="5850890" y="2427605"/>
            <a:ext cx="489585" cy="489585"/>
          </a:xfrm>
          <a:custGeom>
            <a:avLst/>
            <a:gdLst>
              <a:gd name="connsiteX0" fmla="*/ 2298697 w 4597394"/>
              <a:gd name="connsiteY0" fmla="*/ 0 h 4597394"/>
              <a:gd name="connsiteX1" fmla="*/ 4597394 w 4597394"/>
              <a:gd name="connsiteY1" fmla="*/ 2298697 h 4597394"/>
              <a:gd name="connsiteX2" fmla="*/ 2298697 w 4597394"/>
              <a:gd name="connsiteY2" fmla="*/ 4597394 h 4597394"/>
              <a:gd name="connsiteX3" fmla="*/ 0 w 4597394"/>
              <a:gd name="connsiteY3" fmla="*/ 2298697 h 4597394"/>
              <a:gd name="connsiteX4" fmla="*/ 2298697 w 4597394"/>
              <a:gd name="connsiteY4" fmla="*/ 0 h 459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394" h="4597394">
                <a:moveTo>
                  <a:pt x="2298697" y="0"/>
                </a:moveTo>
                <a:cubicBezTo>
                  <a:pt x="3568232" y="0"/>
                  <a:pt x="4597394" y="1029162"/>
                  <a:pt x="4597394" y="2298697"/>
                </a:cubicBezTo>
                <a:cubicBezTo>
                  <a:pt x="4597394" y="3568232"/>
                  <a:pt x="3568232" y="4597394"/>
                  <a:pt x="2298697" y="4597394"/>
                </a:cubicBezTo>
                <a:cubicBezTo>
                  <a:pt x="1029162" y="4597394"/>
                  <a:pt x="0" y="3568232"/>
                  <a:pt x="0" y="2298697"/>
                </a:cubicBezTo>
                <a:cubicBezTo>
                  <a:pt x="0" y="1029162"/>
                  <a:pt x="1029162" y="0"/>
                  <a:pt x="2298697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4401503" y="1814830"/>
            <a:ext cx="3388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spc="200" dirty="0">
                <a:solidFill>
                  <a:srgbClr val="083B5E"/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</a:rPr>
              <a:t>Part two</a:t>
            </a:r>
            <a:endParaRPr lang="en-US" altLang="zh-CN" sz="3200" b="1" spc="200" dirty="0">
              <a:solidFill>
                <a:srgbClr val="083B5E"/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 flipH="1" flipV="1">
            <a:off x="8861425" y="5887085"/>
            <a:ext cx="3330575" cy="97028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089660" y="4444365"/>
            <a:ext cx="2192655" cy="372745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dx1" fmla="*/ ss a 100000"/>
              <a:gd name="x1" fmla="+- r 0 dx1"/>
              <a:gd name="ir" fmla="+/ x1 r 2"/>
              <a:gd name="x2" fmla="*/ x1 1 2"/>
            </a:gdLst>
            <a:ahLst/>
            <a:cxnLst>
              <a:cxn ang="3">
                <a:pos x="x2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2952" h="643">
                <a:moveTo>
                  <a:pt x="0" y="0"/>
                </a:moveTo>
                <a:lnTo>
                  <a:pt x="2017" y="0"/>
                </a:lnTo>
                <a:lnTo>
                  <a:pt x="2338" y="322"/>
                </a:lnTo>
                <a:lnTo>
                  <a:pt x="2017" y="643"/>
                </a:lnTo>
                <a:lnTo>
                  <a:pt x="0" y="643"/>
                </a:lnTo>
                <a:lnTo>
                  <a:pt x="0" y="0"/>
                </a:lnTo>
                <a:close/>
                <a:moveTo>
                  <a:pt x="2191" y="0"/>
                </a:moveTo>
                <a:lnTo>
                  <a:pt x="2631" y="0"/>
                </a:lnTo>
                <a:lnTo>
                  <a:pt x="2952" y="322"/>
                </a:lnTo>
                <a:lnTo>
                  <a:pt x="2631" y="643"/>
                </a:lnTo>
                <a:lnTo>
                  <a:pt x="2191" y="643"/>
                </a:lnTo>
                <a:lnTo>
                  <a:pt x="2513" y="322"/>
                </a:lnTo>
                <a:lnTo>
                  <a:pt x="2191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14" name="图片 13" descr="computer-icon-2429310_192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89660" y="4445635"/>
            <a:ext cx="370205" cy="37020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397635" y="4462145"/>
            <a:ext cx="1790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spc="300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项目计划</a:t>
            </a:r>
            <a:endParaRPr lang="zh-CN" altLang="en-US" sz="1400" spc="300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3715385" y="3479165"/>
            <a:ext cx="2192655" cy="372745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dx1" fmla="*/ ss a 100000"/>
              <a:gd name="x1" fmla="+- r 0 dx1"/>
              <a:gd name="ir" fmla="+/ x1 r 2"/>
              <a:gd name="x2" fmla="*/ x1 1 2"/>
            </a:gdLst>
            <a:ahLst/>
            <a:cxnLst>
              <a:cxn ang="3">
                <a:pos x="x2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2952" h="643">
                <a:moveTo>
                  <a:pt x="0" y="0"/>
                </a:moveTo>
                <a:lnTo>
                  <a:pt x="2017" y="0"/>
                </a:lnTo>
                <a:lnTo>
                  <a:pt x="2338" y="322"/>
                </a:lnTo>
                <a:lnTo>
                  <a:pt x="2017" y="643"/>
                </a:lnTo>
                <a:lnTo>
                  <a:pt x="0" y="643"/>
                </a:lnTo>
                <a:lnTo>
                  <a:pt x="0" y="0"/>
                </a:lnTo>
                <a:close/>
                <a:moveTo>
                  <a:pt x="2191" y="0"/>
                </a:moveTo>
                <a:lnTo>
                  <a:pt x="2631" y="0"/>
                </a:lnTo>
                <a:lnTo>
                  <a:pt x="2952" y="322"/>
                </a:lnTo>
                <a:lnTo>
                  <a:pt x="2631" y="643"/>
                </a:lnTo>
                <a:lnTo>
                  <a:pt x="2191" y="643"/>
                </a:lnTo>
                <a:lnTo>
                  <a:pt x="2513" y="322"/>
                </a:lnTo>
                <a:lnTo>
                  <a:pt x="2191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33" name="图片 32" descr="computer-icon-2429310_192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715385" y="3480435"/>
            <a:ext cx="370205" cy="37020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023360" y="3496945"/>
            <a:ext cx="1790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spc="300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任务分工情况</a:t>
            </a:r>
            <a:endParaRPr lang="zh-CN" altLang="en-US" sz="1400" spc="300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6401435" y="2513330"/>
            <a:ext cx="2192655" cy="372745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dx1" fmla="*/ ss a 100000"/>
              <a:gd name="x1" fmla="+- r 0 dx1"/>
              <a:gd name="ir" fmla="+/ x1 r 2"/>
              <a:gd name="x2" fmla="*/ x1 1 2"/>
            </a:gdLst>
            <a:ahLst/>
            <a:cxnLst>
              <a:cxn ang="3">
                <a:pos x="x2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2952" h="643">
                <a:moveTo>
                  <a:pt x="0" y="0"/>
                </a:moveTo>
                <a:lnTo>
                  <a:pt x="2017" y="0"/>
                </a:lnTo>
                <a:lnTo>
                  <a:pt x="2338" y="322"/>
                </a:lnTo>
                <a:lnTo>
                  <a:pt x="2017" y="643"/>
                </a:lnTo>
                <a:lnTo>
                  <a:pt x="0" y="643"/>
                </a:lnTo>
                <a:lnTo>
                  <a:pt x="0" y="0"/>
                </a:lnTo>
                <a:close/>
                <a:moveTo>
                  <a:pt x="2191" y="0"/>
                </a:moveTo>
                <a:lnTo>
                  <a:pt x="2631" y="0"/>
                </a:lnTo>
                <a:lnTo>
                  <a:pt x="2952" y="322"/>
                </a:lnTo>
                <a:lnTo>
                  <a:pt x="2631" y="643"/>
                </a:lnTo>
                <a:lnTo>
                  <a:pt x="2191" y="643"/>
                </a:lnTo>
                <a:lnTo>
                  <a:pt x="2513" y="322"/>
                </a:lnTo>
                <a:lnTo>
                  <a:pt x="2191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36" name="图片 35" descr="computer-icon-2429310_192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401435" y="2514600"/>
            <a:ext cx="370205" cy="37020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6709410" y="2531110"/>
            <a:ext cx="1790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spc="300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已完成的成果</a:t>
            </a:r>
            <a:endParaRPr lang="zh-CN" altLang="en-US" sz="1400" spc="300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087485" y="1547495"/>
            <a:ext cx="2192655" cy="372745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dx1" fmla="*/ ss a 100000"/>
              <a:gd name="x1" fmla="+- r 0 dx1"/>
              <a:gd name="ir" fmla="+/ x1 r 2"/>
              <a:gd name="x2" fmla="*/ x1 1 2"/>
            </a:gdLst>
            <a:ahLst/>
            <a:cxnLst>
              <a:cxn ang="3">
                <a:pos x="x2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2952" h="643">
                <a:moveTo>
                  <a:pt x="0" y="0"/>
                </a:moveTo>
                <a:lnTo>
                  <a:pt x="2017" y="0"/>
                </a:lnTo>
                <a:lnTo>
                  <a:pt x="2338" y="322"/>
                </a:lnTo>
                <a:lnTo>
                  <a:pt x="2017" y="643"/>
                </a:lnTo>
                <a:lnTo>
                  <a:pt x="0" y="643"/>
                </a:lnTo>
                <a:lnTo>
                  <a:pt x="0" y="0"/>
                </a:lnTo>
                <a:close/>
                <a:moveTo>
                  <a:pt x="2191" y="0"/>
                </a:moveTo>
                <a:lnTo>
                  <a:pt x="2631" y="0"/>
                </a:lnTo>
                <a:lnTo>
                  <a:pt x="2952" y="322"/>
                </a:lnTo>
                <a:lnTo>
                  <a:pt x="2631" y="643"/>
                </a:lnTo>
                <a:lnTo>
                  <a:pt x="2191" y="643"/>
                </a:lnTo>
                <a:lnTo>
                  <a:pt x="2513" y="322"/>
                </a:lnTo>
                <a:lnTo>
                  <a:pt x="2191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39" name="图片 38" descr="computer-icon-2429310_192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087485" y="1548765"/>
            <a:ext cx="370205" cy="37020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395460" y="1565275"/>
            <a:ext cx="1790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spc="300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后期项目计划</a:t>
            </a:r>
            <a:endParaRPr lang="zh-CN" altLang="en-US" sz="1400" spc="300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59865" y="3803650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altLang="zh-CN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085590" y="2886075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altLang="zh-CN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77050" y="1920240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altLang="zh-CN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457690" y="906780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  <a:endParaRPr lang="en-US" altLang="zh-CN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3839" y="602226"/>
            <a:ext cx="2150806" cy="6022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项目计划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2110" y="1783715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23995" y="1855470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82110" y="3216910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23995" y="3288665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82110" y="4711065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23995" y="4782820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1258" y="1474656"/>
            <a:ext cx="3804582" cy="12312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学习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基础语法、配置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运行环境、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  <a:sym typeface="+mn-ea"/>
              </a:rPr>
              <a:t>学习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  <a:sym typeface="+mn-ea"/>
              </a:rPr>
              <a:t>flask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  <a:sym typeface="+mn-ea"/>
              </a:rPr>
              <a:t>框架、寻找并阅读项目模板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6" name="图片 15" descr="pexels-pixabay-433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832610"/>
            <a:ext cx="2292350" cy="343852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949651" y="1920760"/>
            <a:ext cx="1514445" cy="39400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charset="0"/>
                <a:ea typeface="思源黑体 CN Bold" charset="0"/>
              </a:rPr>
              <a:t>初始阶段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53525" y="3328267"/>
            <a:ext cx="1514445" cy="39400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charset="0"/>
                <a:ea typeface="思源黑体 CN Bold" charset="0"/>
              </a:rPr>
              <a:t>构造阶段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953525" y="4830400"/>
            <a:ext cx="1514445" cy="39400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charset="0"/>
                <a:ea typeface="思源黑体 CN Bold" charset="0"/>
              </a:rPr>
              <a:t>移交阶段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2" name="文本框 41"/>
          <p:cNvSpPr txBox="1"/>
          <p:nvPr userDrawn="1"/>
        </p:nvSpPr>
        <p:spPr>
          <a:xfrm>
            <a:off x="7174727" y="2957826"/>
            <a:ext cx="3817195" cy="119911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600">
                <a:latin typeface="思源黑体 CN Regular" charset="0"/>
                <a:ea typeface="思源黑体 CN Regular" charset="0"/>
              </a:rPr>
              <a:t>1</a:t>
            </a:r>
            <a:r>
              <a:rPr lang="zh-CN" altLang="en-US" sz="1600">
                <a:latin typeface="思源黑体 CN Regular" charset="0"/>
                <a:ea typeface="思源黑体 CN Regular" charset="0"/>
              </a:rPr>
              <a:t>、根据具体需求修改模板、填充框架，完成基本原型。</a:t>
            </a:r>
            <a:endParaRPr lang="zh-CN" altLang="en-US" sz="1600">
              <a:latin typeface="思源黑体 CN Regular" charset="0"/>
              <a:ea typeface="思源黑体 CN Regular" charset="0"/>
            </a:endParaRPr>
          </a:p>
          <a:p>
            <a:r>
              <a:rPr lang="en-US" altLang="zh-CN" sz="1600">
                <a:latin typeface="思源黑体 CN Regular" charset="0"/>
                <a:ea typeface="思源黑体 CN Regular" charset="0"/>
              </a:rPr>
              <a:t>2</a:t>
            </a:r>
            <a:r>
              <a:rPr lang="zh-CN" altLang="en-US" sz="1600">
                <a:latin typeface="思源黑体 CN Regular" charset="0"/>
                <a:ea typeface="思源黑体 CN Regular" charset="0"/>
              </a:rPr>
              <a:t>、添加注册登录、按条件查找等交互功能，审查代码规范，修补</a:t>
            </a:r>
            <a:r>
              <a:rPr lang="en-US" altLang="zh-CN" sz="1600">
                <a:latin typeface="思源黑体 CN Regular" charset="0"/>
                <a:ea typeface="思源黑体 CN Regular" charset="0"/>
              </a:rPr>
              <a:t>bug</a:t>
            </a:r>
            <a:endParaRPr lang="zh-CN" altLang="en-US" sz="1600">
              <a:latin typeface="思源黑体 CN Regular" charset="0"/>
              <a:ea typeface="思源黑体 CN Regular" charset="0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7190965" y="4698047"/>
            <a:ext cx="3098800" cy="58356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1600">
                <a:latin typeface="思源黑体 CN Regular" charset="0"/>
                <a:ea typeface="思源黑体 CN Regular" charset="0"/>
              </a:rPr>
              <a:t>完成系统设计报告以及系统说明书，汇报项目成果</a:t>
            </a:r>
            <a:endParaRPr lang="zh-CN" altLang="en-US" sz="1600">
              <a:latin typeface="思源黑体 CN Regular" charset="0"/>
              <a:ea typeface="思源黑体 CN Regular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3839" y="602226"/>
            <a:ext cx="2335161" cy="835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任务分工情况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2110" y="1783715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23995" y="1855470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82110" y="3216910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23995" y="3288665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94564" y="4636340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23995" y="4782820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23840" y="1670685"/>
            <a:ext cx="5622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王晟宇：用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flask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bootstrap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框架进行网站搭建，用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jieba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库进行岗位职责要求的词频统计，用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wordcloud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对关键词进行展示统计，前端页面编写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3840" y="3134360"/>
            <a:ext cx="5622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陈富贵，王战军：将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爬取的数据进行分析，用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sql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将数据进行提取，并用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echarts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实现数据可视化，前端页面编写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23840" y="4515792"/>
            <a:ext cx="5622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黄文，蔡祖磊：将用户提交的表单与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sqlite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数据库中的信息进行比对，完成网站的登陆与注册功能，前端页面编写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6" name="图片 15" descr="pexels-pixabay-433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832610"/>
            <a:ext cx="2292350" cy="3438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3839" y="602226"/>
            <a:ext cx="2617839" cy="835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已完成的成果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4336" y="1107747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6221" y="1179502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08808" y="994717"/>
            <a:ext cx="5622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实现了页面登录和注册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（利用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Ajax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GET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POST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方法实现前后端交互）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6" name="图片 55" descr="upload_143320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45" y="1831258"/>
            <a:ext cx="6083710" cy="424016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9" name="图片 18" descr="upload_724869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26" y="1659194"/>
            <a:ext cx="8701548" cy="4572000"/>
          </a:xfrm>
          <a:prstGeom prst="rect">
            <a:avLst/>
          </a:prstGeom>
        </p:spPr>
      </p:pic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3839" y="602226"/>
            <a:ext cx="2888226" cy="835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已完成的成果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11207" y="1107747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3092" y="1179502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82097" y="1106129"/>
            <a:ext cx="2679290" cy="65138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网站主体框架搭建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3839" y="602226"/>
            <a:ext cx="2851355" cy="835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已完成的成果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11207" y="1107747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3092" y="1179502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82097" y="1106129"/>
            <a:ext cx="2679290" cy="65138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部分数据分析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upload_0536165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39" y="1708355"/>
            <a:ext cx="8468032" cy="45597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3839" y="602226"/>
            <a:ext cx="2912806" cy="835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已完成的成果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11207" y="1107747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3092" y="1179502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82097" y="1106129"/>
            <a:ext cx="2679290" cy="65138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登录注册部分代码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upload_8838393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35" y="1769806"/>
            <a:ext cx="8566355" cy="451054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3839" y="602226"/>
            <a:ext cx="2531806" cy="835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已完成的成果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11207" y="1107747"/>
            <a:ext cx="603885" cy="6038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3092" y="1179502"/>
            <a:ext cx="92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05</a:t>
            </a:r>
            <a:endParaRPr lang="en-US" altLang="zh-CN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82097" y="1106129"/>
            <a:ext cx="2679290" cy="65138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爬取的部分数据库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upload_106319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6" y="1732935"/>
            <a:ext cx="9438968" cy="459658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任意多边形 3"/>
          <p:cNvSpPr/>
          <p:nvPr/>
        </p:nvSpPr>
        <p:spPr>
          <a:xfrm rot="10800000">
            <a:off x="0" y="356870"/>
            <a:ext cx="3330575" cy="97091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10800000" flipH="1" flipV="1">
            <a:off x="8861425" y="5528945"/>
            <a:ext cx="3330575" cy="97028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图文框 2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70482" y="3275927"/>
            <a:ext cx="308938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软件需求</a:t>
            </a:r>
            <a:endParaRPr lang="zh-CN" altLang="en-US" sz="28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70482" y="3914532"/>
            <a:ext cx="5368925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1200" spc="200" dirty="0">
                <a:solidFill>
                  <a:schemeClr val="tx2">
                    <a:lumMod val="90000"/>
                    <a:lumOff val="10000"/>
                  </a:schemeClr>
                </a:solidFill>
                <a:uFillTx/>
                <a:latin typeface="思源黑体 CN Light" charset="0"/>
                <a:ea typeface="思源黑体 CN Light" charset="0"/>
              </a:rPr>
              <a:t>Software requirements</a:t>
            </a:r>
            <a:endParaRPr lang="zh-CN" altLang="en-US" sz="1200" spc="200" dirty="0">
              <a:solidFill>
                <a:schemeClr val="tx2">
                  <a:lumMod val="90000"/>
                  <a:lumOff val="10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02051" y="3251019"/>
            <a:ext cx="308938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项目进展情况</a:t>
            </a:r>
            <a:endParaRPr lang="zh-CN" altLang="en-US" sz="28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89230" y="3914532"/>
            <a:ext cx="5368925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1200" spc="200" dirty="0">
                <a:solidFill>
                  <a:schemeClr val="tx2">
                    <a:lumMod val="90000"/>
                    <a:lumOff val="10000"/>
                  </a:schemeClr>
                </a:solidFill>
                <a:uFillTx/>
                <a:latin typeface="思源黑体 CN Light" charset="0"/>
                <a:ea typeface="思源黑体 CN Light" charset="0"/>
              </a:rPr>
              <a:t>Project progress</a:t>
            </a:r>
            <a:endParaRPr lang="zh-CN" altLang="en-US" sz="1200" spc="200" dirty="0">
              <a:solidFill>
                <a:schemeClr val="tx2">
                  <a:lumMod val="90000"/>
                  <a:lumOff val="10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58870" y="1017905"/>
            <a:ext cx="4873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60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目录</a:t>
            </a:r>
            <a:endParaRPr lang="zh-CN" altLang="en-US" sz="6000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clrChange>
              <a:clrFrom>
                <a:srgbClr val="E7F5F5"/>
              </a:clrFrom>
              <a:clrTo>
                <a:srgbClr val="E7F5F5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t="16482" r="16482" b="16482"/>
          <a:stretch>
            <a:fillRect/>
          </a:stretch>
        </p:blipFill>
        <p:spPr>
          <a:xfrm>
            <a:off x="1197467" y="3258044"/>
            <a:ext cx="385445" cy="385445"/>
          </a:xfrm>
          <a:custGeom>
            <a:avLst/>
            <a:gdLst>
              <a:gd name="connsiteX0" fmla="*/ 2298697 w 4597394"/>
              <a:gd name="connsiteY0" fmla="*/ 0 h 4597394"/>
              <a:gd name="connsiteX1" fmla="*/ 4597394 w 4597394"/>
              <a:gd name="connsiteY1" fmla="*/ 2298697 h 4597394"/>
              <a:gd name="connsiteX2" fmla="*/ 2298697 w 4597394"/>
              <a:gd name="connsiteY2" fmla="*/ 4597394 h 4597394"/>
              <a:gd name="connsiteX3" fmla="*/ 0 w 4597394"/>
              <a:gd name="connsiteY3" fmla="*/ 2298697 h 4597394"/>
              <a:gd name="connsiteX4" fmla="*/ 2298697 w 4597394"/>
              <a:gd name="connsiteY4" fmla="*/ 0 h 459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394" h="4597394">
                <a:moveTo>
                  <a:pt x="2298697" y="0"/>
                </a:moveTo>
                <a:cubicBezTo>
                  <a:pt x="3568232" y="0"/>
                  <a:pt x="4597394" y="1029162"/>
                  <a:pt x="4597394" y="2298697"/>
                </a:cubicBezTo>
                <a:cubicBezTo>
                  <a:pt x="4597394" y="3568232"/>
                  <a:pt x="3568232" y="4597394"/>
                  <a:pt x="2298697" y="4597394"/>
                </a:cubicBezTo>
                <a:cubicBezTo>
                  <a:pt x="1029162" y="4597394"/>
                  <a:pt x="0" y="3568232"/>
                  <a:pt x="0" y="2298697"/>
                </a:cubicBezTo>
                <a:cubicBezTo>
                  <a:pt x="0" y="1029162"/>
                  <a:pt x="1029162" y="0"/>
                  <a:pt x="2298697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E7F5F5"/>
              </a:clrFrom>
              <a:clrTo>
                <a:srgbClr val="E7F5F5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t="16482" r="16482" b="16482"/>
          <a:stretch>
            <a:fillRect/>
          </a:stretch>
        </p:blipFill>
        <p:spPr>
          <a:xfrm>
            <a:off x="6765854" y="3263216"/>
            <a:ext cx="385445" cy="385445"/>
          </a:xfrm>
          <a:custGeom>
            <a:avLst/>
            <a:gdLst>
              <a:gd name="connsiteX0" fmla="*/ 2298697 w 4597394"/>
              <a:gd name="connsiteY0" fmla="*/ 0 h 4597394"/>
              <a:gd name="connsiteX1" fmla="*/ 4597394 w 4597394"/>
              <a:gd name="connsiteY1" fmla="*/ 2298697 h 4597394"/>
              <a:gd name="connsiteX2" fmla="*/ 2298697 w 4597394"/>
              <a:gd name="connsiteY2" fmla="*/ 4597394 h 4597394"/>
              <a:gd name="connsiteX3" fmla="*/ 0 w 4597394"/>
              <a:gd name="connsiteY3" fmla="*/ 2298697 h 4597394"/>
              <a:gd name="connsiteX4" fmla="*/ 2298697 w 4597394"/>
              <a:gd name="connsiteY4" fmla="*/ 0 h 459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394" h="4597394">
                <a:moveTo>
                  <a:pt x="2298697" y="0"/>
                </a:moveTo>
                <a:cubicBezTo>
                  <a:pt x="3568232" y="0"/>
                  <a:pt x="4597394" y="1029162"/>
                  <a:pt x="4597394" y="2298697"/>
                </a:cubicBezTo>
                <a:cubicBezTo>
                  <a:pt x="4597394" y="3568232"/>
                  <a:pt x="3568232" y="4597394"/>
                  <a:pt x="2298697" y="4597394"/>
                </a:cubicBezTo>
                <a:cubicBezTo>
                  <a:pt x="1029162" y="4597394"/>
                  <a:pt x="0" y="3568232"/>
                  <a:pt x="0" y="2298697"/>
                </a:cubicBezTo>
                <a:cubicBezTo>
                  <a:pt x="0" y="1029162"/>
                  <a:pt x="1029162" y="0"/>
                  <a:pt x="2298697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3839" y="602226"/>
            <a:ext cx="2372032" cy="835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后期项目计划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89660" y="1713230"/>
            <a:ext cx="2866390" cy="3772535"/>
          </a:xfrm>
          <a:prstGeom prst="roundRect">
            <a:avLst/>
          </a:prstGeom>
          <a:noFill/>
          <a:ln w="22225">
            <a:solidFill>
              <a:schemeClr val="tx2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0800000" flipH="1">
            <a:off x="1089660" y="4920615"/>
            <a:ext cx="2865755" cy="20193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9" h="1528">
                <a:moveTo>
                  <a:pt x="0" y="0"/>
                </a:moveTo>
                <a:lnTo>
                  <a:pt x="3089" y="0"/>
                </a:lnTo>
                <a:lnTo>
                  <a:pt x="3089" y="197"/>
                </a:lnTo>
                <a:lnTo>
                  <a:pt x="0" y="197"/>
                </a:lnTo>
                <a:close/>
                <a:moveTo>
                  <a:pt x="0" y="841"/>
                </a:moveTo>
                <a:lnTo>
                  <a:pt x="3089" y="841"/>
                </a:lnTo>
                <a:lnTo>
                  <a:pt x="3089" y="1039"/>
                </a:lnTo>
                <a:lnTo>
                  <a:pt x="0" y="1039"/>
                </a:lnTo>
                <a:close/>
                <a:moveTo>
                  <a:pt x="0" y="402"/>
                </a:moveTo>
                <a:lnTo>
                  <a:pt x="3089" y="402"/>
                </a:lnTo>
                <a:lnTo>
                  <a:pt x="3089" y="638"/>
                </a:lnTo>
                <a:lnTo>
                  <a:pt x="0" y="638"/>
                </a:lnTo>
                <a:close/>
                <a:moveTo>
                  <a:pt x="0" y="1253"/>
                </a:moveTo>
                <a:lnTo>
                  <a:pt x="3089" y="1253"/>
                </a:lnTo>
                <a:lnTo>
                  <a:pt x="3089" y="1528"/>
                </a:lnTo>
                <a:lnTo>
                  <a:pt x="0" y="1528"/>
                </a:lnTo>
                <a:close/>
              </a:path>
            </a:pathLst>
          </a:cu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72210" y="2261235"/>
            <a:ext cx="27012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1.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实现一些还未完成的功能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2.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将已实现的功能进行完善优化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23.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再次细化需求，补充一些小功能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26870" y="1892935"/>
            <a:ext cx="1790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spc="300" dirty="0">
                <a:solidFill>
                  <a:schemeClr val="tx2">
                    <a:lumMod val="90000"/>
                    <a:lumOff val="10000"/>
                  </a:schemeClr>
                </a:solidFill>
                <a:uFillTx/>
                <a:latin typeface="思源黑体 CN Bold" charset="0"/>
                <a:ea typeface="思源黑体 CN Bold" charset="0"/>
              </a:rPr>
              <a:t>完善功能</a:t>
            </a:r>
            <a:endParaRPr lang="zh-CN" altLang="en-US" sz="2000" spc="300" dirty="0">
              <a:solidFill>
                <a:schemeClr val="tx2">
                  <a:lumMod val="90000"/>
                  <a:lumOff val="10000"/>
                </a:schemeClr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690110" y="1713230"/>
            <a:ext cx="2866390" cy="3772535"/>
          </a:xfrm>
          <a:prstGeom prst="roundRect">
            <a:avLst/>
          </a:prstGeom>
          <a:noFill/>
          <a:ln w="22225">
            <a:solidFill>
              <a:schemeClr val="tx2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0800000" flipH="1">
            <a:off x="4690110" y="4920615"/>
            <a:ext cx="2865755" cy="20193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9" h="1528">
                <a:moveTo>
                  <a:pt x="0" y="0"/>
                </a:moveTo>
                <a:lnTo>
                  <a:pt x="3089" y="0"/>
                </a:lnTo>
                <a:lnTo>
                  <a:pt x="3089" y="197"/>
                </a:lnTo>
                <a:lnTo>
                  <a:pt x="0" y="197"/>
                </a:lnTo>
                <a:close/>
                <a:moveTo>
                  <a:pt x="0" y="841"/>
                </a:moveTo>
                <a:lnTo>
                  <a:pt x="3089" y="841"/>
                </a:lnTo>
                <a:lnTo>
                  <a:pt x="3089" y="1039"/>
                </a:lnTo>
                <a:lnTo>
                  <a:pt x="0" y="1039"/>
                </a:lnTo>
                <a:close/>
                <a:moveTo>
                  <a:pt x="0" y="402"/>
                </a:moveTo>
                <a:lnTo>
                  <a:pt x="3089" y="402"/>
                </a:lnTo>
                <a:lnTo>
                  <a:pt x="3089" y="638"/>
                </a:lnTo>
                <a:lnTo>
                  <a:pt x="0" y="638"/>
                </a:lnTo>
                <a:close/>
                <a:moveTo>
                  <a:pt x="0" y="1253"/>
                </a:moveTo>
                <a:lnTo>
                  <a:pt x="3089" y="1253"/>
                </a:lnTo>
                <a:lnTo>
                  <a:pt x="3089" y="1528"/>
                </a:lnTo>
                <a:lnTo>
                  <a:pt x="0" y="1528"/>
                </a:lnTo>
                <a:close/>
              </a:path>
            </a:pathLst>
          </a:cu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772660" y="2261235"/>
            <a:ext cx="2701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1.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优化网站结构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2.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进行网页美化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8256905" y="1713230"/>
            <a:ext cx="2866390" cy="3772535"/>
          </a:xfrm>
          <a:prstGeom prst="roundRect">
            <a:avLst/>
          </a:prstGeom>
          <a:noFill/>
          <a:ln w="22225">
            <a:solidFill>
              <a:schemeClr val="tx2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10800000" flipH="1">
            <a:off x="8256905" y="4920615"/>
            <a:ext cx="2865755" cy="20193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9" h="1528">
                <a:moveTo>
                  <a:pt x="0" y="0"/>
                </a:moveTo>
                <a:lnTo>
                  <a:pt x="3089" y="0"/>
                </a:lnTo>
                <a:lnTo>
                  <a:pt x="3089" y="197"/>
                </a:lnTo>
                <a:lnTo>
                  <a:pt x="0" y="197"/>
                </a:lnTo>
                <a:close/>
                <a:moveTo>
                  <a:pt x="0" y="841"/>
                </a:moveTo>
                <a:lnTo>
                  <a:pt x="3089" y="841"/>
                </a:lnTo>
                <a:lnTo>
                  <a:pt x="3089" y="1039"/>
                </a:lnTo>
                <a:lnTo>
                  <a:pt x="0" y="1039"/>
                </a:lnTo>
                <a:close/>
                <a:moveTo>
                  <a:pt x="0" y="402"/>
                </a:moveTo>
                <a:lnTo>
                  <a:pt x="3089" y="402"/>
                </a:lnTo>
                <a:lnTo>
                  <a:pt x="3089" y="638"/>
                </a:lnTo>
                <a:lnTo>
                  <a:pt x="0" y="638"/>
                </a:lnTo>
                <a:close/>
                <a:moveTo>
                  <a:pt x="0" y="1253"/>
                </a:moveTo>
                <a:lnTo>
                  <a:pt x="3089" y="1253"/>
                </a:lnTo>
                <a:lnTo>
                  <a:pt x="3089" y="1528"/>
                </a:lnTo>
                <a:lnTo>
                  <a:pt x="0" y="1528"/>
                </a:lnTo>
                <a:close/>
              </a:path>
            </a:pathLst>
          </a:custGeom>
          <a:solidFill>
            <a:srgbClr val="083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339455" y="2261235"/>
            <a:ext cx="27012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1.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整个网站最终实现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2.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各个页面正常运行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3.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bug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出现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4.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项目提交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94115" y="1892935"/>
            <a:ext cx="1790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spc="300" dirty="0">
                <a:solidFill>
                  <a:schemeClr val="tx2">
                    <a:lumMod val="90000"/>
                    <a:lumOff val="10000"/>
                  </a:schemeClr>
                </a:solidFill>
                <a:uFillTx/>
                <a:latin typeface="思源黑体 CN Bold" charset="0"/>
                <a:ea typeface="思源黑体 CN Bold" charset="0"/>
              </a:rPr>
              <a:t>运行提交</a:t>
            </a:r>
            <a:endParaRPr lang="zh-CN" altLang="en-US" sz="2000" spc="300" dirty="0">
              <a:solidFill>
                <a:schemeClr val="tx2">
                  <a:lumMod val="90000"/>
                  <a:lumOff val="10000"/>
                </a:schemeClr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21728" y="1884741"/>
            <a:ext cx="1790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spc="300" dirty="0">
                <a:solidFill>
                  <a:schemeClr val="tx2">
                    <a:lumMod val="90000"/>
                    <a:lumOff val="10000"/>
                  </a:schemeClr>
                </a:solidFill>
                <a:uFillTx/>
                <a:latin typeface="思源黑体 CN Bold" charset="0"/>
                <a:ea typeface="思源黑体 CN Bold" charset="0"/>
              </a:rPr>
              <a:t>完善网站</a:t>
            </a:r>
            <a:endParaRPr lang="zh-CN" altLang="en-US" sz="2000" spc="300" dirty="0">
              <a:solidFill>
                <a:schemeClr val="tx2">
                  <a:lumMod val="90000"/>
                  <a:lumOff val="10000"/>
                </a:schemeClr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任意多边形 3"/>
          <p:cNvSpPr/>
          <p:nvPr/>
        </p:nvSpPr>
        <p:spPr>
          <a:xfrm rot="10800000">
            <a:off x="0" y="0"/>
            <a:ext cx="3330575" cy="88265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63090" y="2036445"/>
            <a:ext cx="8611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b="1" spc="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感谢您的观看</a:t>
            </a:r>
            <a:endParaRPr lang="zh-CN" altLang="en-US" sz="7200" b="1" spc="800" dirty="0">
              <a:solidFill>
                <a:schemeClr val="tx2">
                  <a:lumMod val="90000"/>
                  <a:lumOff val="10000"/>
                </a:schemeClr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11600" y="4649470"/>
            <a:ext cx="4514850" cy="37211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21125" y="4666615"/>
            <a:ext cx="2361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答辩人：黄文</a:t>
            </a:r>
            <a:endParaRPr lang="zh-CN" altLang="en-US" sz="1600" b="1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48045" y="4666615"/>
            <a:ext cx="2361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指导老师：</a:t>
            </a:r>
            <a:r>
              <a:rPr lang="zh-CN" altLang="en-US" sz="1600" b="1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陈汶滨</a:t>
            </a:r>
            <a:endParaRPr lang="zh-CN" altLang="en-US" sz="1600" b="1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63925" y="3538220"/>
            <a:ext cx="5409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Light" charset="0"/>
                <a:ea typeface="思源黑体 CN Light" charset="0"/>
                <a:cs typeface="思源黑体 CN Light" panose="020B0300000000000000" charset="-122"/>
              </a:rPr>
              <a:t>计算机科学与技术</a:t>
            </a:r>
            <a:r>
              <a:rPr lang="en-US" altLang="zh-CN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Light" charset="0"/>
                <a:ea typeface="思源黑体 CN Light" charset="0"/>
                <a:cs typeface="思源黑体 CN Light" panose="020B0300000000000000" charset="-122"/>
              </a:rPr>
              <a:t>2019</a:t>
            </a:r>
            <a:r>
              <a:rPr lang="zh-CN" alt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Light" charset="0"/>
                <a:ea typeface="思源黑体 CN Light" charset="0"/>
                <a:cs typeface="思源黑体 CN Light" panose="020B0300000000000000" charset="-122"/>
              </a:rPr>
              <a:t>级 </a:t>
            </a:r>
            <a:r>
              <a:rPr lang="en-US" altLang="zh-CN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Light" charset="0"/>
                <a:ea typeface="思源黑体 CN Light" charset="0"/>
                <a:cs typeface="思源黑体 CN Light" panose="020B0300000000000000" charset="-122"/>
              </a:rPr>
              <a:t>14</a:t>
            </a:r>
            <a:r>
              <a:rPr lang="zh-CN" alt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Light" charset="0"/>
                <a:ea typeface="思源黑体 CN Light" charset="0"/>
                <a:cs typeface="思源黑体 CN Light" panose="020B0300000000000000" charset="-122"/>
              </a:rPr>
              <a:t>组</a:t>
            </a:r>
            <a:endParaRPr lang="zh-CN" altLang="en-US" sz="1600" dirty="0">
              <a:solidFill>
                <a:schemeClr val="tx2">
                  <a:lumMod val="90000"/>
                  <a:lumOff val="1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clrChange>
              <a:clrFrom>
                <a:srgbClr val="E7F5F5"/>
              </a:clrFrom>
              <a:clrTo>
                <a:srgbClr val="E7F5F5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t="16482" r="16482" b="16482"/>
          <a:stretch>
            <a:fillRect/>
          </a:stretch>
        </p:blipFill>
        <p:spPr>
          <a:xfrm>
            <a:off x="5529580" y="934720"/>
            <a:ext cx="1278890" cy="1278890"/>
          </a:xfrm>
          <a:custGeom>
            <a:avLst/>
            <a:gdLst>
              <a:gd name="connsiteX0" fmla="*/ 2298697 w 4597394"/>
              <a:gd name="connsiteY0" fmla="*/ 0 h 4597394"/>
              <a:gd name="connsiteX1" fmla="*/ 4597394 w 4597394"/>
              <a:gd name="connsiteY1" fmla="*/ 2298697 h 4597394"/>
              <a:gd name="connsiteX2" fmla="*/ 2298697 w 4597394"/>
              <a:gd name="connsiteY2" fmla="*/ 4597394 h 4597394"/>
              <a:gd name="connsiteX3" fmla="*/ 0 w 4597394"/>
              <a:gd name="connsiteY3" fmla="*/ 2298697 h 4597394"/>
              <a:gd name="connsiteX4" fmla="*/ 2298697 w 4597394"/>
              <a:gd name="connsiteY4" fmla="*/ 0 h 459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394" h="4597394">
                <a:moveTo>
                  <a:pt x="2298697" y="0"/>
                </a:moveTo>
                <a:cubicBezTo>
                  <a:pt x="3568232" y="0"/>
                  <a:pt x="4597394" y="1029162"/>
                  <a:pt x="4597394" y="2298697"/>
                </a:cubicBezTo>
                <a:cubicBezTo>
                  <a:pt x="4597394" y="3568232"/>
                  <a:pt x="3568232" y="4597394"/>
                  <a:pt x="2298697" y="4597394"/>
                </a:cubicBezTo>
                <a:cubicBezTo>
                  <a:pt x="1029162" y="4597394"/>
                  <a:pt x="0" y="3568232"/>
                  <a:pt x="0" y="2298697"/>
                </a:cubicBezTo>
                <a:cubicBezTo>
                  <a:pt x="0" y="1029162"/>
                  <a:pt x="1029162" y="0"/>
                  <a:pt x="2298697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剪去对角的矩形 23"/>
          <p:cNvSpPr/>
          <p:nvPr/>
        </p:nvSpPr>
        <p:spPr>
          <a:xfrm>
            <a:off x="4454843" y="4156075"/>
            <a:ext cx="3427730" cy="36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83B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5" name="任意多边形 24"/>
          <p:cNvSpPr/>
          <p:nvPr/>
        </p:nvSpPr>
        <p:spPr>
          <a:xfrm rot="10800000" flipH="1" flipV="1">
            <a:off x="8861425" y="5975350"/>
            <a:ext cx="3330575" cy="88265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图文框 25"/>
          <p:cNvSpPr/>
          <p:nvPr/>
        </p:nvSpPr>
        <p:spPr>
          <a:xfrm>
            <a:off x="440055" y="365760"/>
            <a:ext cx="11297285" cy="609663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任意多边形 3"/>
          <p:cNvSpPr/>
          <p:nvPr/>
        </p:nvSpPr>
        <p:spPr>
          <a:xfrm rot="10800000">
            <a:off x="0" y="0"/>
            <a:ext cx="3330575" cy="97091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图文框 2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10330" y="3034030"/>
            <a:ext cx="437070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软件需求</a:t>
            </a:r>
            <a:endParaRPr lang="zh-CN" altLang="en-US" sz="40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97748" y="4067810"/>
            <a:ext cx="759587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pc="200" dirty="0">
                <a:solidFill>
                  <a:schemeClr val="tx2">
                    <a:lumMod val="90000"/>
                    <a:lumOff val="10000"/>
                  </a:schemeClr>
                </a:solidFill>
                <a:uFillTx/>
                <a:latin typeface="思源黑体 CN Light" charset="0"/>
                <a:ea typeface="思源黑体 CN Light" charset="0"/>
                <a:sym typeface="+mn-ea"/>
              </a:rPr>
              <a:t>Software requirements</a:t>
            </a:r>
            <a:endParaRPr lang="zh-CN" altLang="en-US" spc="200" dirty="0">
              <a:solidFill>
                <a:schemeClr val="tx2">
                  <a:lumMod val="90000"/>
                  <a:lumOff val="10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clrChange>
              <a:clrFrom>
                <a:srgbClr val="E7F5F5"/>
              </a:clrFrom>
              <a:clrTo>
                <a:srgbClr val="E7F5F5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t="16482" r="16482" b="16482"/>
          <a:stretch>
            <a:fillRect/>
          </a:stretch>
        </p:blipFill>
        <p:spPr>
          <a:xfrm>
            <a:off x="5850890" y="2427605"/>
            <a:ext cx="489585" cy="489585"/>
          </a:xfrm>
          <a:custGeom>
            <a:avLst/>
            <a:gdLst>
              <a:gd name="connsiteX0" fmla="*/ 2298697 w 4597394"/>
              <a:gd name="connsiteY0" fmla="*/ 0 h 4597394"/>
              <a:gd name="connsiteX1" fmla="*/ 4597394 w 4597394"/>
              <a:gd name="connsiteY1" fmla="*/ 2298697 h 4597394"/>
              <a:gd name="connsiteX2" fmla="*/ 2298697 w 4597394"/>
              <a:gd name="connsiteY2" fmla="*/ 4597394 h 4597394"/>
              <a:gd name="connsiteX3" fmla="*/ 0 w 4597394"/>
              <a:gd name="connsiteY3" fmla="*/ 2298697 h 4597394"/>
              <a:gd name="connsiteX4" fmla="*/ 2298697 w 4597394"/>
              <a:gd name="connsiteY4" fmla="*/ 0 h 459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394" h="4597394">
                <a:moveTo>
                  <a:pt x="2298697" y="0"/>
                </a:moveTo>
                <a:cubicBezTo>
                  <a:pt x="3568232" y="0"/>
                  <a:pt x="4597394" y="1029162"/>
                  <a:pt x="4597394" y="2298697"/>
                </a:cubicBezTo>
                <a:cubicBezTo>
                  <a:pt x="4597394" y="3568232"/>
                  <a:pt x="3568232" y="4597394"/>
                  <a:pt x="2298697" y="4597394"/>
                </a:cubicBezTo>
                <a:cubicBezTo>
                  <a:pt x="1029162" y="4597394"/>
                  <a:pt x="0" y="3568232"/>
                  <a:pt x="0" y="2298697"/>
                </a:cubicBezTo>
                <a:cubicBezTo>
                  <a:pt x="0" y="1029162"/>
                  <a:pt x="1029162" y="0"/>
                  <a:pt x="2298697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4401503" y="1814830"/>
            <a:ext cx="3388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spc="200" dirty="0">
                <a:solidFill>
                  <a:srgbClr val="083B5E"/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</a:rPr>
              <a:t>Part one </a:t>
            </a:r>
            <a:endParaRPr lang="en-US" altLang="zh-CN" sz="3200" b="1" spc="200" dirty="0">
              <a:solidFill>
                <a:srgbClr val="083B5E"/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 flipH="1" flipV="1">
            <a:off x="8861425" y="5887085"/>
            <a:ext cx="3330575" cy="97028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1834">
                <a:moveTo>
                  <a:pt x="1804" y="119"/>
                </a:moveTo>
                <a:cubicBezTo>
                  <a:pt x="1801" y="52"/>
                  <a:pt x="1888" y="-2"/>
                  <a:pt x="1973" y="0"/>
                </a:cubicBezTo>
                <a:lnTo>
                  <a:pt x="5245" y="0"/>
                </a:lnTo>
                <a:lnTo>
                  <a:pt x="5245" y="237"/>
                </a:lnTo>
                <a:lnTo>
                  <a:pt x="1973" y="237"/>
                </a:lnTo>
                <a:cubicBezTo>
                  <a:pt x="1878" y="239"/>
                  <a:pt x="1802" y="178"/>
                  <a:pt x="1804" y="119"/>
                </a:cubicBezTo>
                <a:close/>
                <a:moveTo>
                  <a:pt x="1804" y="1129"/>
                </a:moveTo>
                <a:cubicBezTo>
                  <a:pt x="1801" y="1062"/>
                  <a:pt x="1888" y="1008"/>
                  <a:pt x="1973" y="1010"/>
                </a:cubicBezTo>
                <a:lnTo>
                  <a:pt x="5245" y="1010"/>
                </a:lnTo>
                <a:lnTo>
                  <a:pt x="5245" y="1247"/>
                </a:lnTo>
                <a:lnTo>
                  <a:pt x="1973" y="1247"/>
                </a:lnTo>
                <a:cubicBezTo>
                  <a:pt x="1878" y="1249"/>
                  <a:pt x="1802" y="1188"/>
                  <a:pt x="1804" y="1129"/>
                </a:cubicBezTo>
                <a:close/>
                <a:moveTo>
                  <a:pt x="499" y="624"/>
                </a:moveTo>
                <a:cubicBezTo>
                  <a:pt x="496" y="545"/>
                  <a:pt x="599" y="481"/>
                  <a:pt x="701" y="483"/>
                </a:cubicBezTo>
                <a:lnTo>
                  <a:pt x="5245" y="483"/>
                </a:lnTo>
                <a:lnTo>
                  <a:pt x="5245" y="766"/>
                </a:lnTo>
                <a:lnTo>
                  <a:pt x="701" y="766"/>
                </a:lnTo>
                <a:cubicBezTo>
                  <a:pt x="588" y="768"/>
                  <a:pt x="496" y="696"/>
                  <a:pt x="499" y="624"/>
                </a:cubicBezTo>
                <a:close/>
                <a:moveTo>
                  <a:pt x="0" y="1669"/>
                </a:moveTo>
                <a:cubicBezTo>
                  <a:pt x="0" y="1578"/>
                  <a:pt x="105" y="1504"/>
                  <a:pt x="235" y="1504"/>
                </a:cubicBezTo>
                <a:lnTo>
                  <a:pt x="5245" y="1504"/>
                </a:lnTo>
                <a:lnTo>
                  <a:pt x="5245" y="1834"/>
                </a:lnTo>
                <a:lnTo>
                  <a:pt x="235" y="1834"/>
                </a:lnTo>
                <a:cubicBezTo>
                  <a:pt x="105" y="1834"/>
                  <a:pt x="0" y="1760"/>
                  <a:pt x="0" y="166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" name="矩形 21"/>
          <p:cNvSpPr/>
          <p:nvPr/>
        </p:nvSpPr>
        <p:spPr>
          <a:xfrm rot="16200000">
            <a:off x="1128395" y="1659255"/>
            <a:ext cx="398145" cy="4019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9660" y="600075"/>
            <a:ext cx="19094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软件需求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 descr="pexels-lukas-6696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85" y="1662717"/>
            <a:ext cx="4239260" cy="28073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60450" y="2399665"/>
            <a:ext cx="53651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用户（如高校毕业生、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  <a:sym typeface="+mn-ea"/>
              </a:rPr>
              <a:t>跳槽职工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）：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想要了解岗位薪资情况、上岗要求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招聘者：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想要数据进行对比分析，吸引应聘者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  <a:sym typeface="+mn-ea"/>
              </a:rPr>
              <a:t>系统维护人员：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  <a:sym typeface="+mn-ea"/>
              </a:rPr>
              <a:t>分周期更新从各大求职网站返回的信息进行添加以及数据可视化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6739" y="1659194"/>
            <a:ext cx="3920613" cy="71283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charset="0"/>
                <a:ea typeface="思源黑体 CN Bold" charset="0"/>
              </a:rPr>
              <a:t>用户及用户需求分析</a:t>
            </a:r>
            <a:endParaRPr lang="zh-CN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9660" y="1661160"/>
            <a:ext cx="482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0935" y="2236470"/>
            <a:ext cx="1991995" cy="3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0800000" flipH="1">
            <a:off x="7728585" y="4589145"/>
            <a:ext cx="3485515" cy="72961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9" h="1528">
                <a:moveTo>
                  <a:pt x="0" y="0"/>
                </a:moveTo>
                <a:lnTo>
                  <a:pt x="3089" y="0"/>
                </a:lnTo>
                <a:lnTo>
                  <a:pt x="3089" y="197"/>
                </a:lnTo>
                <a:lnTo>
                  <a:pt x="0" y="197"/>
                </a:lnTo>
                <a:close/>
                <a:moveTo>
                  <a:pt x="0" y="841"/>
                </a:moveTo>
                <a:lnTo>
                  <a:pt x="3089" y="841"/>
                </a:lnTo>
                <a:lnTo>
                  <a:pt x="3089" y="1039"/>
                </a:lnTo>
                <a:lnTo>
                  <a:pt x="0" y="1039"/>
                </a:lnTo>
                <a:close/>
                <a:moveTo>
                  <a:pt x="0" y="402"/>
                </a:moveTo>
                <a:lnTo>
                  <a:pt x="3089" y="402"/>
                </a:lnTo>
                <a:lnTo>
                  <a:pt x="3089" y="638"/>
                </a:lnTo>
                <a:lnTo>
                  <a:pt x="0" y="638"/>
                </a:lnTo>
                <a:close/>
                <a:moveTo>
                  <a:pt x="0" y="1253"/>
                </a:moveTo>
                <a:lnTo>
                  <a:pt x="3089" y="1253"/>
                </a:lnTo>
                <a:lnTo>
                  <a:pt x="3089" y="1528"/>
                </a:lnTo>
                <a:lnTo>
                  <a:pt x="0" y="1528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" name="矩形 21"/>
          <p:cNvSpPr/>
          <p:nvPr/>
        </p:nvSpPr>
        <p:spPr>
          <a:xfrm rot="16200000">
            <a:off x="1128395" y="1659255"/>
            <a:ext cx="398145" cy="4019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9660" y="600075"/>
            <a:ext cx="19094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软件需求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 descr="pexels-lukas-6696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001" y="1661160"/>
            <a:ext cx="4239260" cy="28073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60450" y="2399665"/>
            <a:ext cx="53651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高校毕业生：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想要了解岗位薪资情况、上岗要求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对各城市的职位需求以及工资可视化显示；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根据数据表单界面信息寻找满意工作；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59194" y="1659194"/>
            <a:ext cx="3920613" cy="71283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charset="0"/>
                <a:ea typeface="思源黑体 CN Bold" charset="0"/>
              </a:rPr>
              <a:t>细化需求</a:t>
            </a:r>
            <a:endParaRPr lang="zh-CN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9660" y="1661160"/>
            <a:ext cx="482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0935" y="2236470"/>
            <a:ext cx="1991995" cy="3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0800000" flipH="1">
            <a:off x="7728585" y="4589145"/>
            <a:ext cx="3485515" cy="72961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9" h="1528">
                <a:moveTo>
                  <a:pt x="0" y="0"/>
                </a:moveTo>
                <a:lnTo>
                  <a:pt x="3089" y="0"/>
                </a:lnTo>
                <a:lnTo>
                  <a:pt x="3089" y="197"/>
                </a:lnTo>
                <a:lnTo>
                  <a:pt x="0" y="197"/>
                </a:lnTo>
                <a:close/>
                <a:moveTo>
                  <a:pt x="0" y="841"/>
                </a:moveTo>
                <a:lnTo>
                  <a:pt x="3089" y="841"/>
                </a:lnTo>
                <a:lnTo>
                  <a:pt x="3089" y="1039"/>
                </a:lnTo>
                <a:lnTo>
                  <a:pt x="0" y="1039"/>
                </a:lnTo>
                <a:close/>
                <a:moveTo>
                  <a:pt x="0" y="402"/>
                </a:moveTo>
                <a:lnTo>
                  <a:pt x="3089" y="402"/>
                </a:lnTo>
                <a:lnTo>
                  <a:pt x="3089" y="638"/>
                </a:lnTo>
                <a:lnTo>
                  <a:pt x="0" y="638"/>
                </a:lnTo>
                <a:close/>
                <a:moveTo>
                  <a:pt x="0" y="1253"/>
                </a:moveTo>
                <a:lnTo>
                  <a:pt x="3089" y="1253"/>
                </a:lnTo>
                <a:lnTo>
                  <a:pt x="3089" y="1528"/>
                </a:lnTo>
                <a:lnTo>
                  <a:pt x="0" y="1528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" name="矩形 21"/>
          <p:cNvSpPr/>
          <p:nvPr/>
        </p:nvSpPr>
        <p:spPr>
          <a:xfrm rot="16200000">
            <a:off x="1128395" y="1659255"/>
            <a:ext cx="398145" cy="4019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9660" y="600075"/>
            <a:ext cx="19094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软件需求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 descr="pexels-lukas-6696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001" y="1661160"/>
            <a:ext cx="4239260" cy="28073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60450" y="2399665"/>
            <a:ext cx="53651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招聘者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：想要数据进行对比分析，吸引应聘者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1.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对各城市的职位需求以及工资可视化显示；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  <a:sym typeface="+mn-ea"/>
              </a:rPr>
              <a:t>获取各地区各职位表单信息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59194" y="1659194"/>
            <a:ext cx="3920613" cy="71283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charset="0"/>
                <a:ea typeface="思源黑体 CN Bold" charset="0"/>
              </a:rPr>
              <a:t>细化需求</a:t>
            </a:r>
            <a:endParaRPr lang="zh-CN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9660" y="1661160"/>
            <a:ext cx="482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alt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0935" y="2236470"/>
            <a:ext cx="1991995" cy="3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0800000" flipH="1">
            <a:off x="7728585" y="4589145"/>
            <a:ext cx="3485515" cy="72961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9" h="1528">
                <a:moveTo>
                  <a:pt x="0" y="0"/>
                </a:moveTo>
                <a:lnTo>
                  <a:pt x="3089" y="0"/>
                </a:lnTo>
                <a:lnTo>
                  <a:pt x="3089" y="197"/>
                </a:lnTo>
                <a:lnTo>
                  <a:pt x="0" y="197"/>
                </a:lnTo>
                <a:close/>
                <a:moveTo>
                  <a:pt x="0" y="841"/>
                </a:moveTo>
                <a:lnTo>
                  <a:pt x="3089" y="841"/>
                </a:lnTo>
                <a:lnTo>
                  <a:pt x="3089" y="1039"/>
                </a:lnTo>
                <a:lnTo>
                  <a:pt x="0" y="1039"/>
                </a:lnTo>
                <a:close/>
                <a:moveTo>
                  <a:pt x="0" y="402"/>
                </a:moveTo>
                <a:lnTo>
                  <a:pt x="3089" y="402"/>
                </a:lnTo>
                <a:lnTo>
                  <a:pt x="3089" y="638"/>
                </a:lnTo>
                <a:lnTo>
                  <a:pt x="0" y="638"/>
                </a:lnTo>
                <a:close/>
                <a:moveTo>
                  <a:pt x="0" y="1253"/>
                </a:moveTo>
                <a:lnTo>
                  <a:pt x="3089" y="1253"/>
                </a:lnTo>
                <a:lnTo>
                  <a:pt x="3089" y="1528"/>
                </a:lnTo>
                <a:lnTo>
                  <a:pt x="0" y="1528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" name="矩形 21"/>
          <p:cNvSpPr/>
          <p:nvPr/>
        </p:nvSpPr>
        <p:spPr>
          <a:xfrm rot="16200000">
            <a:off x="1128395" y="1659255"/>
            <a:ext cx="398145" cy="4019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9660" y="600075"/>
            <a:ext cx="19094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软件需求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 descr="pexels-lukas-6696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001" y="1661160"/>
            <a:ext cx="4239260" cy="28073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60450" y="2399665"/>
            <a:ext cx="53651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系统维护人员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：分周期更新从各大求职网站返回的信息进行添加以及数据可视化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添加数据功能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charset="0"/>
              <a:ea typeface="思源黑体 CN Regular" charset="0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删除数据功能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charset="0"/>
                <a:ea typeface="思源黑体 CN Regular" charset="0"/>
              </a:rPr>
              <a:t>管理用户；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59194" y="1659194"/>
            <a:ext cx="3920613" cy="71283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charset="0"/>
                <a:ea typeface="思源黑体 CN Bold" charset="0"/>
              </a:rPr>
              <a:t>细化需求</a:t>
            </a:r>
            <a:endParaRPr lang="zh-CN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9660" y="1661160"/>
            <a:ext cx="482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  <a:endParaRPr lang="en-US" alt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0935" y="2236470"/>
            <a:ext cx="1991995" cy="3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0800000" flipH="1">
            <a:off x="7728585" y="4589145"/>
            <a:ext cx="3485515" cy="72961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9" h="1528">
                <a:moveTo>
                  <a:pt x="0" y="0"/>
                </a:moveTo>
                <a:lnTo>
                  <a:pt x="3089" y="0"/>
                </a:lnTo>
                <a:lnTo>
                  <a:pt x="3089" y="197"/>
                </a:lnTo>
                <a:lnTo>
                  <a:pt x="0" y="197"/>
                </a:lnTo>
                <a:close/>
                <a:moveTo>
                  <a:pt x="0" y="841"/>
                </a:moveTo>
                <a:lnTo>
                  <a:pt x="3089" y="841"/>
                </a:lnTo>
                <a:lnTo>
                  <a:pt x="3089" y="1039"/>
                </a:lnTo>
                <a:lnTo>
                  <a:pt x="0" y="1039"/>
                </a:lnTo>
                <a:close/>
                <a:moveTo>
                  <a:pt x="0" y="402"/>
                </a:moveTo>
                <a:lnTo>
                  <a:pt x="3089" y="402"/>
                </a:lnTo>
                <a:lnTo>
                  <a:pt x="3089" y="638"/>
                </a:lnTo>
                <a:lnTo>
                  <a:pt x="0" y="638"/>
                </a:lnTo>
                <a:close/>
                <a:moveTo>
                  <a:pt x="0" y="1253"/>
                </a:moveTo>
                <a:lnTo>
                  <a:pt x="3089" y="1253"/>
                </a:lnTo>
                <a:lnTo>
                  <a:pt x="3089" y="1528"/>
                </a:lnTo>
                <a:lnTo>
                  <a:pt x="0" y="1528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" name="矩形 21"/>
          <p:cNvSpPr/>
          <p:nvPr/>
        </p:nvSpPr>
        <p:spPr>
          <a:xfrm rot="16200000">
            <a:off x="1128395" y="1659255"/>
            <a:ext cx="398145" cy="4019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9660" y="600075"/>
            <a:ext cx="19094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软件需求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59194" y="1659194"/>
            <a:ext cx="3920613" cy="71283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charset="0"/>
                <a:ea typeface="思源黑体 CN Bold" charset="0"/>
              </a:rPr>
              <a:t>用例图</a:t>
            </a:r>
            <a:endParaRPr lang="zh-CN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9660" y="1661160"/>
            <a:ext cx="482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05</a:t>
            </a:r>
            <a:endParaRPr lang="en-US" alt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0935" y="2236470"/>
            <a:ext cx="1991995" cy="3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upload_810397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546" y="697437"/>
            <a:ext cx="5392684" cy="5218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" name="矩形 21"/>
          <p:cNvSpPr/>
          <p:nvPr/>
        </p:nvSpPr>
        <p:spPr>
          <a:xfrm rot="16200000">
            <a:off x="1128395" y="1659255"/>
            <a:ext cx="398145" cy="4019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469265" y="365760"/>
            <a:ext cx="11252835" cy="6125845"/>
          </a:xfrm>
          <a:prstGeom prst="frame">
            <a:avLst>
              <a:gd name="adj1" fmla="val 2518"/>
            </a:avLst>
          </a:prstGeom>
          <a:noFill/>
          <a:ln>
            <a:solidFill>
              <a:srgbClr val="0B3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511810"/>
            <a:ext cx="953135" cy="4362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45" h="687">
                <a:moveTo>
                  <a:pt x="1804" y="99"/>
                </a:moveTo>
                <a:cubicBezTo>
                  <a:pt x="1801" y="43"/>
                  <a:pt x="1888" y="-2"/>
                  <a:pt x="1973" y="0"/>
                </a:cubicBezTo>
                <a:lnTo>
                  <a:pt x="5245" y="0"/>
                </a:lnTo>
                <a:lnTo>
                  <a:pt x="5245" y="198"/>
                </a:lnTo>
                <a:lnTo>
                  <a:pt x="1973" y="198"/>
                </a:lnTo>
                <a:cubicBezTo>
                  <a:pt x="1878" y="199"/>
                  <a:pt x="1802" y="148"/>
                  <a:pt x="1804" y="99"/>
                </a:cubicBezTo>
                <a:close/>
                <a:moveTo>
                  <a:pt x="0" y="549"/>
                </a:moveTo>
                <a:cubicBezTo>
                  <a:pt x="0" y="474"/>
                  <a:pt x="105" y="412"/>
                  <a:pt x="235" y="412"/>
                </a:cubicBezTo>
                <a:lnTo>
                  <a:pt x="5245" y="412"/>
                </a:lnTo>
                <a:lnTo>
                  <a:pt x="5245" y="687"/>
                </a:lnTo>
                <a:lnTo>
                  <a:pt x="235" y="687"/>
                </a:lnTo>
                <a:cubicBezTo>
                  <a:pt x="105" y="687"/>
                  <a:pt x="0" y="625"/>
                  <a:pt x="0" y="549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9660" y="600075"/>
            <a:ext cx="19094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Regular" charset="0"/>
                <a:ea typeface="思源黑体 CN Regular" charset="0"/>
              </a:rPr>
              <a:t>软件需求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59194" y="1659194"/>
            <a:ext cx="3920613" cy="71283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思源黑体 CN Bold" charset="0"/>
                <a:ea typeface="思源黑体 CN Bold" charset="0"/>
              </a:rPr>
              <a:t>活动图</a:t>
            </a:r>
            <a:endParaRPr lang="zh-CN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9660" y="1661160"/>
            <a:ext cx="482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06</a:t>
            </a:r>
            <a:endParaRPr lang="en-US" alt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0935" y="2236470"/>
            <a:ext cx="1991995" cy="3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upload_5850746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58" y="2372532"/>
            <a:ext cx="3873268" cy="3810996"/>
          </a:xfrm>
          <a:prstGeom prst="rect">
            <a:avLst/>
          </a:prstGeom>
        </p:spPr>
      </p:pic>
      <p:pic>
        <p:nvPicPr>
          <p:cNvPr id="3" name="图片 2" descr="upload_851889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67" y="2372532"/>
            <a:ext cx="4184623" cy="3823451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5230572" y="3171264"/>
            <a:ext cx="535532" cy="14763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/>
              <a:t>用户活动图</a:t>
            </a:r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0899707" y="3310718"/>
            <a:ext cx="535532" cy="175323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/>
              <a:t>管理员活动图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WPS 演示</Application>
  <PresentationFormat>宽屏</PresentationFormat>
  <Paragraphs>209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Wingdings</vt:lpstr>
      <vt:lpstr>思源黑体 CN Bold</vt:lpstr>
      <vt:lpstr>黑体</vt:lpstr>
      <vt:lpstr>思源黑体 CN Medium</vt:lpstr>
      <vt:lpstr>思源黑体 CN Bold</vt:lpstr>
      <vt:lpstr>思源黑体 CN Light</vt:lpstr>
      <vt:lpstr>思源黑体 CN Light</vt:lpstr>
      <vt:lpstr>思源黑体 CN Regular</vt:lpstr>
      <vt:lpstr>思源黑体 CN Regular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™旧時°旧夢℡</cp:lastModifiedBy>
  <cp:revision>1</cp:revision>
  <dcterms:created xsi:type="dcterms:W3CDTF">2021-06-06T17:04:19Z</dcterms:created>
  <dcterms:modified xsi:type="dcterms:W3CDTF">2021-06-06T17:04:19Z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C58AFF9DB86B4EFCA93122D8B5897F27</vt:lpwstr>
  </property>
</Properties>
</file>